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925" r:id="rId2"/>
    <p:sldId id="952" r:id="rId3"/>
    <p:sldId id="861" r:id="rId4"/>
    <p:sldId id="862" r:id="rId5"/>
    <p:sldId id="863" r:id="rId6"/>
    <p:sldId id="753" r:id="rId7"/>
    <p:sldId id="674" r:id="rId8"/>
    <p:sldId id="675" r:id="rId9"/>
    <p:sldId id="676" r:id="rId10"/>
    <p:sldId id="677" r:id="rId11"/>
    <p:sldId id="678" r:id="rId12"/>
    <p:sldId id="932" r:id="rId13"/>
    <p:sldId id="900" r:id="rId14"/>
    <p:sldId id="901" r:id="rId15"/>
    <p:sldId id="844" r:id="rId16"/>
    <p:sldId id="847" r:id="rId17"/>
    <p:sldId id="848" r:id="rId18"/>
    <p:sldId id="933" r:id="rId19"/>
    <p:sldId id="949" r:id="rId20"/>
    <p:sldId id="950" r:id="rId21"/>
    <p:sldId id="951" r:id="rId22"/>
    <p:sldId id="964" r:id="rId23"/>
    <p:sldId id="855" r:id="rId24"/>
    <p:sldId id="965" r:id="rId25"/>
    <p:sldId id="868" r:id="rId26"/>
    <p:sldId id="948" r:id="rId27"/>
    <p:sldId id="902" r:id="rId28"/>
    <p:sldId id="937" r:id="rId29"/>
    <p:sldId id="904" r:id="rId30"/>
    <p:sldId id="941" r:id="rId31"/>
    <p:sldId id="938" r:id="rId32"/>
    <p:sldId id="906" r:id="rId33"/>
    <p:sldId id="942" r:id="rId34"/>
    <p:sldId id="940" r:id="rId35"/>
    <p:sldId id="943" r:id="rId36"/>
    <p:sldId id="944" r:id="rId37"/>
    <p:sldId id="910" r:id="rId38"/>
    <p:sldId id="945" r:id="rId39"/>
    <p:sldId id="912" r:id="rId40"/>
    <p:sldId id="946" r:id="rId41"/>
    <p:sldId id="947" r:id="rId42"/>
    <p:sldId id="927" r:id="rId43"/>
    <p:sldId id="832" r:id="rId44"/>
    <p:sldId id="953" r:id="rId45"/>
    <p:sldId id="954" r:id="rId46"/>
    <p:sldId id="962" r:id="rId47"/>
    <p:sldId id="961" r:id="rId48"/>
    <p:sldId id="956" r:id="rId49"/>
    <p:sldId id="963" r:id="rId50"/>
    <p:sldId id="958" r:id="rId51"/>
    <p:sldId id="959" r:id="rId52"/>
    <p:sldId id="960" r:id="rId53"/>
    <p:sldId id="966" r:id="rId54"/>
    <p:sldId id="834" r:id="rId55"/>
    <p:sldId id="957" r:id="rId56"/>
    <p:sldId id="831" r:id="rId57"/>
    <p:sldId id="835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622" autoAdjust="0"/>
    <p:restoredTop sz="75202" autoAdjust="0"/>
  </p:normalViewPr>
  <p:slideViewPr>
    <p:cSldViewPr>
      <p:cViewPr varScale="1">
        <p:scale>
          <a:sx n="94" d="100"/>
          <a:sy n="94" d="100"/>
        </p:scale>
        <p:origin x="7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025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6223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97477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32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359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42488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325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37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395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99073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2058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2641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7204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61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04732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2019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7218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98667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6377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0350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2500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7099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79068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862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680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jpeg"/><Relationship Id="rId12" Type="http://schemas.openxmlformats.org/officeDocument/2006/relationships/image" Target="../media/image21.jpg"/><Relationship Id="rId13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Week 1: Introduction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3,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10626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-56755"/>
            <a:ext cx="11658601" cy="691475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724400" y="2286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667000" y="914400"/>
            <a:ext cx="5943600" cy="838200"/>
          </a:xfrm>
          <a:prstGeom prst="rect">
            <a:avLst/>
          </a:prstGeom>
        </p:spPr>
        <p:txBody>
          <a:bodyPr/>
          <a:lstStyle/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Search, recommendation, prediction, …</a:t>
            </a: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(Three Gorges Dam)</a:t>
            </a:r>
          </a:p>
        </p:txBody>
      </p:sp>
    </p:spTree>
    <p:extLst>
      <p:ext uri="{BB962C8B-B14F-4D97-AF65-F5344CB8AC3E}">
        <p14:creationId xmlns:p14="http://schemas.microsoft.com/office/powerpoint/2010/main" val="31306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200" y="114300"/>
            <a:ext cx="3062525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3528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Profit!</a:t>
            </a:r>
            <a:endParaRPr lang="en-US" sz="24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smtClean="0"/>
              <a:t>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066800"/>
            <a:ext cx="41148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434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7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47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Buzzwords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42582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MapReduce, Spark,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noSQL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Flink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Pig, Hive, Dryad,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Storm 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Text: frequency estimation, language models, inverted indexes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Graphs: graph traversals, random walks (PageRank) 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Relational data: SQL, joins, column stores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mining: hashing, clustering (</a:t>
            </a:r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-means), classification, recommendations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Streams: probabilistic data structures (Bloom filters, CMS, HLL counters)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0484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analytics, business intelligence, OLAP, ETL, data warehouses and data lakes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0" y="6167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This course focuses on algorithm design and “thinking at scale”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71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Tackling 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09800" y="18288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00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656807" y="25915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724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438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28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29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00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3528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029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6583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333207" y="38092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9057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9800" y="548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658394" y="50284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724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438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752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5052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181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300788" y="19050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248400" y="53292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566694" y="28567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567488" y="49133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Divide and Conquer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0" y="58629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common theme of all of these problems?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Parallelization Challenges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assign work units to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we have more work units than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need to share partial results?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aggregate partial results?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when all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the workers have finished?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die?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Difficult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because: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0165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run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interrupt each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other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need to communicate partial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results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access shared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resources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Common Theme?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229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Parallelization problems arise from: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Communication between workers (e.g., to exchange state)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Access to shared resources (e.g.,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 do we tackle these challenges?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54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Current Tools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187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Basic primitives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23401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Semaphores (lock, unlock)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Conditional variables (wait, notify, broadcast)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38534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Awareness of Common Problems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4321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Deadlock, </a:t>
            </a: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livelock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race conditions...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Dining philosophers, sleeping barbers, cigarette smokers...</a:t>
            </a:r>
          </a:p>
        </p:txBody>
      </p:sp>
    </p:spTree>
    <p:extLst>
      <p:ext uri="{BB962C8B-B14F-4D97-AF65-F5344CB8AC3E}">
        <p14:creationId xmlns:p14="http://schemas.microsoft.com/office/powerpoint/2010/main" val="10093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Questions for Today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6975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Who am I?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</p:spTree>
    <p:extLst>
      <p:ext uri="{BB962C8B-B14F-4D97-AF65-F5344CB8AC3E}">
        <p14:creationId xmlns:p14="http://schemas.microsoft.com/office/powerpoint/2010/main" val="16279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Current Tools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Programming Models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55" name="Group 41"/>
          <p:cNvGrpSpPr>
            <a:grpSpLocks/>
          </p:cNvGrpSpPr>
          <p:nvPr/>
        </p:nvGrpSpPr>
        <p:grpSpPr bwMode="auto">
          <a:xfrm>
            <a:off x="5776913" y="2027238"/>
            <a:ext cx="1476375" cy="1630362"/>
            <a:chOff x="2667000" y="1524000"/>
            <a:chExt cx="2032346" cy="2243288"/>
          </a:xfrm>
        </p:grpSpPr>
        <p:cxnSp>
          <p:nvCxnSpPr>
            <p:cNvPr id="56" name="Straight Arrow Connector 55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57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Message Passing</a:t>
              </a:r>
            </a:p>
          </p:txBody>
        </p:sp>
        <p:sp>
          <p:nvSpPr>
            <p:cNvPr id="58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0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61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2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63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4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65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6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67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42"/>
          <p:cNvGrpSpPr>
            <a:grpSpLocks/>
          </p:cNvGrpSpPr>
          <p:nvPr/>
        </p:nvGrpSpPr>
        <p:grpSpPr bwMode="auto">
          <a:xfrm>
            <a:off x="1778794" y="2011529"/>
            <a:ext cx="2005012" cy="1630362"/>
            <a:chOff x="5181600" y="1524000"/>
            <a:chExt cx="2759075" cy="2243288"/>
          </a:xfrm>
        </p:grpSpPr>
        <p:cxnSp>
          <p:nvCxnSpPr>
            <p:cNvPr id="76" name="Straight Arrow Connector 75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77" name="TextBox 76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Shared Memory</a:t>
              </a:r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79" name="Straight Arrow Connector 78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81" name="Straight Arrow Connector 80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83" name="Straight Arrow Connector 82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4" name="TextBox 83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85" name="Straight Arrow Connector 84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Design Patterns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1271954" y="4800600"/>
            <a:ext cx="1471246" cy="1459672"/>
            <a:chOff x="1271954" y="4419600"/>
            <a:chExt cx="1471246" cy="1459672"/>
          </a:xfrm>
        </p:grpSpPr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5" name="Straight Arrow Connector 164"/>
            <p:cNvCxnSpPr/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3200400" y="4648200"/>
            <a:ext cx="2743200" cy="1916872"/>
            <a:chOff x="3276600" y="4267200"/>
            <a:chExt cx="2743200" cy="1916872"/>
          </a:xfrm>
        </p:grpSpPr>
        <p:sp>
          <p:nvSpPr>
            <p:cNvPr id="171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6" name="Straight Arrow Connector 175"/>
            <p:cNvCxnSpPr/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9" name="Straight Arrow Connector 178"/>
            <p:cNvCxnSpPr/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2" name="Straight Arrow Connector 181"/>
            <p:cNvCxnSpPr/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1" name="Straight Arrow Connector 190"/>
            <p:cNvCxnSpPr/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4" name="Straight Arrow Connector 193"/>
            <p:cNvCxnSpPr/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6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97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8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248400" y="4876800"/>
            <a:ext cx="2133600" cy="1447800"/>
            <a:chOff x="6248400" y="4495800"/>
            <a:chExt cx="2133600" cy="1447800"/>
          </a:xfrm>
        </p:grpSpPr>
        <p:sp>
          <p:nvSpPr>
            <p:cNvPr id="200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7" name="Straight Arrow Connector 216"/>
            <p:cNvCxnSpPr/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1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3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When Theory Meets Practices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0978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Now throw in: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2565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scale of datacenters and across datacenters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the presence of failures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presence of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interacting services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reality: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450645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one-off solutions, custom code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Write you own dedicated library, then program with it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Burden on the programmer to explicitly manage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everything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67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Concurrency is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already difficult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reason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about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Bottom line: it’s hard!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46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7139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CS 251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3" name="Picture 2" descr="VonNeuman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5461" y="-698739"/>
            <a:ext cx="4419600" cy="82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CS 251</a:t>
            </a:r>
            <a:endParaRPr lang="en-US" sz="1000" b="0" dirty="0">
              <a:solidFill>
                <a:schemeClr val="bg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342900"/>
            <a:ext cx="8693274" cy="1104902"/>
            <a:chOff x="228600" y="419100"/>
            <a:chExt cx="8693274" cy="1104902"/>
          </a:xfrm>
        </p:grpSpPr>
        <p:pic>
          <p:nvPicPr>
            <p:cNvPr id="3" name="Picture 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4" name="Picture 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5" name="Picture 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6" name="Picture 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8600" y="1562099"/>
            <a:ext cx="8693274" cy="1104902"/>
            <a:chOff x="228600" y="419100"/>
            <a:chExt cx="8693274" cy="1104902"/>
          </a:xfrm>
        </p:grpSpPr>
        <p:pic>
          <p:nvPicPr>
            <p:cNvPr id="13" name="Picture 1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4" name="Picture 1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15" name="Picture 1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16" name="Picture 1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28600" y="2781298"/>
            <a:ext cx="8693274" cy="1104902"/>
            <a:chOff x="228600" y="419100"/>
            <a:chExt cx="8693274" cy="1104902"/>
          </a:xfrm>
        </p:grpSpPr>
        <p:pic>
          <p:nvPicPr>
            <p:cNvPr id="18" name="Picture 17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9" name="Picture 18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0" name="Picture 19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1" name="Picture 20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28600" y="4000497"/>
            <a:ext cx="8693274" cy="1104902"/>
            <a:chOff x="228600" y="419100"/>
            <a:chExt cx="8693274" cy="1104902"/>
          </a:xfrm>
        </p:grpSpPr>
        <p:pic>
          <p:nvPicPr>
            <p:cNvPr id="23" name="Picture 2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4" name="Picture 2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5" name="Picture 2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6" name="Picture 2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28600" y="5219698"/>
            <a:ext cx="8693274" cy="1104902"/>
            <a:chOff x="228600" y="419100"/>
            <a:chExt cx="8693274" cy="1104902"/>
          </a:xfrm>
        </p:grpSpPr>
        <p:pic>
          <p:nvPicPr>
            <p:cNvPr id="28" name="Picture 27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9" name="Picture 28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30" name="Picture 29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31" name="Picture 30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2590800" y="-714792"/>
            <a:ext cx="990600" cy="77251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9600" b="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49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9575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latin typeface="Gill Sans"/>
                <a:cs typeface="Gill Sans"/>
              </a:rPr>
              <a:t>The datacenter </a:t>
            </a:r>
            <a:r>
              <a:rPr lang="en-US" sz="3600" b="0" i="1" kern="0" smtClean="0">
                <a:latin typeface="Gill Sans"/>
                <a:cs typeface="Gill Sans"/>
              </a:rPr>
              <a:t>is </a:t>
            </a:r>
            <a:r>
              <a:rPr lang="en-US" sz="3600" b="0" kern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MapReduce is the first instantiation of this idea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… but not the last!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8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MapReduce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659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Typical Big Data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Iterate over a large number of records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51726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Extract something of interest from each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05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 and sort intermediate 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9419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Aggregate intermediate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8265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Generate final 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Key idea: provide a functional abstraction for these two operations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816188">
            <a:off x="1348135" y="2443969"/>
            <a:ext cx="8814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4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-811533">
            <a:off x="6084248" y="4037352"/>
            <a:ext cx="1263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510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46305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05300"/>
            <a:ext cx="807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143128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pic>
        <p:nvPicPr>
          <p:cNvPr id="8" name="Picture 7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"/>
            <a:ext cx="836790" cy="836790"/>
          </a:xfrm>
          <a:prstGeom prst="rect">
            <a:avLst/>
          </a:prstGeom>
        </p:spPr>
      </p:pic>
      <p:pic>
        <p:nvPicPr>
          <p:cNvPr id="9" name="Picture 8" descr="321px-MI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1155807" cy="597707"/>
          </a:xfrm>
          <a:prstGeom prst="rect">
            <a:avLst/>
          </a:prstGeom>
        </p:spPr>
      </p:pic>
      <p:pic>
        <p:nvPicPr>
          <p:cNvPr id="2" name="Picture 1" descr="800px-Hadoop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1000"/>
            <a:ext cx="2331058" cy="60316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8919" y="5486400"/>
            <a:ext cx="60960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200" kern="0" dirty="0" smtClean="0">
                <a:latin typeface="Gill Sans"/>
                <a:cs typeface="Gill Sans"/>
              </a:rPr>
              <a:t>From the Ivory Tower</a:t>
            </a:r>
            <a:r>
              <a:rPr lang="mr-IN" sz="3200" kern="0" dirty="0" smtClean="0">
                <a:latin typeface="Gill Sans"/>
                <a:cs typeface="Gill Sans"/>
              </a:rPr>
              <a:t>…</a:t>
            </a:r>
            <a:endParaRPr lang="en-US" sz="3200" kern="0" dirty="0"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81000"/>
            <a:ext cx="844062" cy="685800"/>
          </a:xfrm>
          <a:prstGeom prst="rect">
            <a:avLst/>
          </a:prstGeom>
        </p:spPr>
      </p:pic>
      <p:pic>
        <p:nvPicPr>
          <p:cNvPr id="3" name="Picture 2" descr="xcloudera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49" y="457200"/>
            <a:ext cx="1733351" cy="4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1066800" y="2286000"/>
            <a:ext cx="7239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t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t: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res0: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(1, 4, 9, 16, 25)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n*n).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foldLeft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(0)((m, n) =&gt; m + 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res1: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= 55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MapReduce = Functional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programming + distributed computing!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Functional Programming in Scala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520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4849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892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“Runtime”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tasks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Gathers, sorts, and shuffles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80169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20165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7819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Not quite</a:t>
            </a:r>
            <a:r>
              <a:rPr lang="mr-IN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918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86200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p)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 smtClean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Divides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up key space for parallel reduce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v')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&lt;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v'&gt;*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Mini-reducers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that run in memory after the map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Used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as an optimization to reduce network traffic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6800" y="1466671"/>
            <a:ext cx="990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b="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7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259442">
            <a:off x="5049602" y="141945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four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20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9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Two More Details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Barrier between map and reduce phases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runtime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begin copying intermediate data earlier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Keys arrive at each reducer in sorted order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enforced ordering across reducers</a:t>
            </a:r>
          </a:p>
        </p:txBody>
      </p:sp>
    </p:spTree>
    <p:extLst>
      <p:ext uri="{BB962C8B-B14F-4D97-AF65-F5344CB8AC3E}">
        <p14:creationId xmlns:p14="http://schemas.microsoft.com/office/powerpoint/2010/main" val="11556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524000" y="2209800"/>
            <a:ext cx="64008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map(string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docid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string text):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1);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reduce(string term, iterator&lt;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&gt; values):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emit(term, sum);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89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44752" y="5486400"/>
            <a:ext cx="71628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mr-IN" sz="3200" kern="0" dirty="0" smtClean="0">
                <a:latin typeface="Gill Sans"/>
                <a:cs typeface="Gill Sans"/>
              </a:rPr>
              <a:t>…</a:t>
            </a:r>
            <a:r>
              <a:rPr lang="en-US" sz="3200" kern="0" dirty="0" smtClean="0">
                <a:latin typeface="Gill Sans"/>
                <a:cs typeface="Gill Sans"/>
              </a:rPr>
              <a:t> to building </a:t>
            </a:r>
            <a:r>
              <a:rPr lang="en-US" sz="3200" kern="0" dirty="0" err="1" smtClean="0">
                <a:latin typeface="Gill Sans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cs typeface="Gill Sans"/>
              </a:rPr>
              <a:t>*t that works</a:t>
            </a:r>
            <a:endParaRPr lang="en-US" sz="3200" kern="0" dirty="0">
              <a:latin typeface="Gill Sans"/>
              <a:cs typeface="Gill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81000"/>
            <a:ext cx="8440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can refer to…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43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programming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866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(aka “runtime”)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specific implementation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</a:p>
        </p:txBody>
      </p:sp>
    </p:spTree>
    <p:extLst>
      <p:ext uri="{BB962C8B-B14F-4D97-AF65-F5344CB8AC3E}">
        <p14:creationId xmlns:p14="http://schemas.microsoft.com/office/powerpoint/2010/main" val="19195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has a proprietary implementation in C++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Bindings in Java, Python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provides an open-source implementation in Java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48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Development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begun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Yahoo,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later an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Apache 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in production at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Facebook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Twitter, LinkedIn, Netflix,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Large and expanding software ecosystem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Potential point of confusion: Hadoop is more than MapReduce today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custom research implementations</a:t>
            </a:r>
          </a:p>
        </p:txBody>
      </p:sp>
      <p:pic>
        <p:nvPicPr>
          <p:cNvPr id="11" name="Picture 10" descr="hadoop+elephant_rg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2871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2847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100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076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514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26050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352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443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191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281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29733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0638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37322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38211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16764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17668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6858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7604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29860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29718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37433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37290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27432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29051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36718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4432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37433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27432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35798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4180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2019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39608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2019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35814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27432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27432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3528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1211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4859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18867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19629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2954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1764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1767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2004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3194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0480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29384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90851" y="4810125"/>
            <a:ext cx="582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32636" y="4810125"/>
            <a:ext cx="671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48101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48101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39333" y="4810125"/>
            <a:ext cx="7216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0" y="57150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We’ll discuss physical execution in detail later…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603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</a:t>
            </a:r>
            <a:r>
              <a:rPr lang="en-US" sz="1000" b="0" dirty="0">
                <a:solidFill>
                  <a:srgbClr val="000000"/>
                </a:solidFill>
              </a:rPr>
              <a:t> </a:t>
            </a:r>
            <a:r>
              <a:rPr lang="en-US" sz="1000" b="0" dirty="0" smtClean="0">
                <a:solidFill>
                  <a:srgbClr val="000000"/>
                </a:solidFill>
              </a:rPr>
              <a:t>http</a:t>
            </a:r>
            <a:r>
              <a:rPr lang="en-US" sz="1000" b="0" dirty="0">
                <a:solidFill>
                  <a:srgbClr val="000000"/>
                </a:solidFill>
              </a:rPr>
              <a:t>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</a:t>
            </a:r>
            <a:r>
              <a:rPr lang="en-US" sz="1000" b="0" dirty="0" smtClean="0">
                <a:solidFill>
                  <a:srgbClr val="000000"/>
                </a:solidFill>
              </a:rPr>
              <a:t>/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91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Course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My Expectations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Your are: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576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Genuinely interested in the topic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prepared to put in the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with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immature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software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Your background: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81761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CS 341, CS 350, (CS 348)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in Java and Scala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Know how to 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Git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Reasonable “command-line”-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fu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skills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Experience in compiling, patching, and installing open source software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Good debugging skills</a:t>
            </a:r>
          </a:p>
        </p:txBody>
      </p:sp>
    </p:spTree>
    <p:extLst>
      <p:ext uri="{BB962C8B-B14F-4D97-AF65-F5344CB8AC3E}">
        <p14:creationId xmlns:p14="http://schemas.microsoft.com/office/powerpoint/2010/main" val="211692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Important Coordinates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Course website: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sz="2000" b="0" kern="0" dirty="0" err="1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lintool.github.io</a:t>
            </a:r>
            <a:r>
              <a:rPr lang="en-US" sz="2000" b="0" kern="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/bigdata-2017w</a:t>
            </a: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2381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Bespin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695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</a:t>
            </a:r>
            <a:r>
              <a:rPr lang="en-US" sz="2000" b="0" kern="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://</a:t>
            </a:r>
            <a:r>
              <a:rPr lang="en-US" sz="2000" b="0" kern="0" dirty="0" err="1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bespin.io</a:t>
            </a:r>
            <a:r>
              <a:rPr lang="en-US" sz="2000" b="0" kern="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endParaRPr lang="en-US" sz="2000" b="0" kern="0" dirty="0">
              <a:solidFill>
                <a:srgbClr val="0070C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Communicating with 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868579"/>
            <a:ext cx="9144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Piazza for general questions (link on course homepage)</a:t>
            </a:r>
          </a:p>
          <a:p>
            <a:pPr lvl="0" algn="ctr">
              <a:defRPr/>
            </a:pPr>
            <a:endParaRPr lang="en-US" sz="1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Personal concerns: uwaterloo-bigdata-2017w-staff@googlegroups.com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(Mailing list reaches me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TAs)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495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Lots of info there, read it!</a:t>
            </a:r>
          </a:p>
          <a:p>
            <a:pPr lvl="0" algn="ctr">
              <a:defRPr/>
            </a:pPr>
            <a:r>
              <a:rPr lang="en-US" sz="2000" b="0" kern="0" smtClean="0">
                <a:solidFill>
                  <a:schemeClr val="bg1"/>
                </a:solidFill>
                <a:latin typeface="Gill Sans"/>
                <a:cs typeface="Gill Sans"/>
              </a:rPr>
              <a:t>(“I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didn’t see </a:t>
            </a:r>
            <a:r>
              <a:rPr lang="en-US" sz="2000" b="0" kern="0" smtClean="0">
                <a:solidFill>
                  <a:schemeClr val="bg1"/>
                </a:solidFill>
                <a:latin typeface="Gill Sans"/>
                <a:cs typeface="Gill Sans"/>
              </a:rPr>
              <a:t>it” will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not be accepted as </a:t>
            </a:r>
            <a:r>
              <a:rPr lang="en-US" sz="2000" b="0" kern="0" smtClean="0">
                <a:solidFill>
                  <a:schemeClr val="bg1"/>
                </a:solidFill>
                <a:latin typeface="Gill Sans"/>
                <a:cs typeface="Gill Sans"/>
              </a:rPr>
              <a:t>an excuse.)</a:t>
            </a:r>
            <a:endParaRPr lang="en-US" sz="2000" b="0" kern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466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5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Course Design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 of the final grade: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672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Eight </a:t>
            </a: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individual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assignments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exam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698: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additional </a:t>
            </a:r>
            <a:r>
              <a:rPr lang="en-US" sz="2000" b="0" u="sng" kern="0" dirty="0" smtClean="0">
                <a:solidFill>
                  <a:srgbClr val="0070C0"/>
                </a:solidFill>
                <a:latin typeface="Gill Sans"/>
                <a:cs typeface="Gill Sans"/>
              </a:rPr>
              <a:t>group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This course focuses on algorithm design and “thinking at scale”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92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Not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the “mechanics” (API, command-line invocations, et.)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You’re expected to pick up MapReduce/Spark with minimal help</a:t>
            </a:r>
          </a:p>
        </p:txBody>
      </p:sp>
    </p:spTree>
    <p:extLst>
      <p:ext uri="{BB962C8B-B14F-4D97-AF65-F5344CB8AC3E}">
        <p14:creationId xmlns:p14="http://schemas.microsoft.com/office/powerpoint/2010/main" val="707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Environments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634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Local installations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4431"/>
            <a:ext cx="914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Install all software components on your own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at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least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4GB RAM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and plenty of disk space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fine on Mac and Linux, YMMV on Windows</a:t>
            </a:r>
          </a:p>
          <a:p>
            <a:pPr lvl="0" algn="ctr">
              <a:defRPr/>
            </a:pPr>
            <a:endParaRPr lang="en-US" sz="1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Important: For your convenience only!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We’ll </a:t>
            </a: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provide basic instructions, but not technical </a:t>
            </a: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support</a:t>
            </a:r>
            <a:endParaRPr lang="en-US" sz="20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8638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Linux Student CS Environment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448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is set up for you, just follow instructions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make sure everything works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1385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See “Software” page in course homepage for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instructions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70184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Altiscale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Hadoop-as-a-Service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07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You’ll be provided an account </a:t>
            </a: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watch for the email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0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 Mechanics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Note late policy (details on course homepage)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7120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up to 24 hours: 25%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24-48 hours: 50%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more the 48 hours: not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accepted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assumption, we’ll pull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mark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deadline:</a:t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If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you want us to hold off, you </a:t>
            </a: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must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let us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know!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5662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We’ll be using </a:t>
            </a:r>
            <a:r>
              <a:rPr lang="en-US" sz="2400" b="0" u="sng" kern="0" dirty="0">
                <a:solidFill>
                  <a:srgbClr val="000000"/>
                </a:solidFill>
                <a:latin typeface="Gill Sans"/>
                <a:cs typeface="Gill Sans"/>
              </a:rPr>
              <a:t>private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GitHub repos for assignments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9536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your assignments, push to GitHub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pull your repos at the deadline and grade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5874603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Important: Register for (free)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GitHub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educational account!</a:t>
            </a:r>
          </a:p>
          <a:p>
            <a:pPr algn="ctr"/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education.github.com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discount_requests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14003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Course Materials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37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One (required) textbook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Two (optional but recommended) books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Additional readings from research papers as appropriate</a:t>
            </a:r>
          </a:p>
        </p:txBody>
      </p:sp>
      <p:pic>
        <p:nvPicPr>
          <p:cNvPr id="11" name="Picture 10" descr="MR-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5539"/>
            <a:ext cx="2535673" cy="3130461"/>
          </a:xfrm>
          <a:prstGeom prst="rect">
            <a:avLst/>
          </a:prstGeom>
        </p:spPr>
      </p:pic>
      <p:pic>
        <p:nvPicPr>
          <p:cNvPr id="12" name="Picture 11" descr="Hadoop-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65539"/>
            <a:ext cx="2385411" cy="3124200"/>
          </a:xfrm>
          <a:prstGeom prst="rect">
            <a:avLst/>
          </a:prstGeom>
        </p:spPr>
      </p:pic>
      <p:pic>
        <p:nvPicPr>
          <p:cNvPr id="13" name="Picture 12" descr="Spark-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5539"/>
            <a:ext cx="2385411" cy="3124200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657600" y="5862935"/>
            <a:ext cx="2514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Note: 4</a:t>
            </a:r>
            <a:r>
              <a:rPr lang="en-US" sz="2400" b="0" baseline="30000" dirty="0" smtClean="0">
                <a:solidFill>
                  <a:srgbClr val="FF0000"/>
                </a:solidFill>
                <a:latin typeface="Gill Sans"/>
                <a:cs typeface="Gill Sans"/>
              </a:rPr>
              <a:t>th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Edition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267200" y="6320135"/>
            <a:ext cx="350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(optional but recommended)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27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pic>
        <p:nvPicPr>
          <p:cNvPr id="2" name="Picture 1" descr="UniversityOfWaterloo_logo_horiz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44" y="990600"/>
            <a:ext cx="4181044" cy="16764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76800" y="54864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mr-IN" sz="3600" kern="0" dirty="0" smtClean="0">
                <a:latin typeface="Gill Sans"/>
                <a:cs typeface="Gill Sans"/>
              </a:rPr>
              <a:t>…</a:t>
            </a:r>
            <a:r>
              <a:rPr lang="en-US" sz="3600" kern="0" dirty="0" smtClean="0">
                <a:latin typeface="Gill Sans"/>
                <a:cs typeface="Gill Sans"/>
              </a:rPr>
              <a:t> and back!</a:t>
            </a:r>
            <a:endParaRPr lang="en-US" sz="3600" kern="0" dirty="0">
              <a:latin typeface="Gill Sans"/>
              <a:cs typeface="Gill Sans"/>
            </a:endParaRPr>
          </a:p>
        </p:txBody>
      </p:sp>
      <p:pic>
        <p:nvPicPr>
          <p:cNvPr id="18" name="Picture 17" descr="University_of_Maryland_Se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"/>
            <a:ext cx="836790" cy="836790"/>
          </a:xfrm>
          <a:prstGeom prst="rect">
            <a:avLst/>
          </a:prstGeom>
        </p:spPr>
      </p:pic>
      <p:pic>
        <p:nvPicPr>
          <p:cNvPr id="19" name="Picture 18" descr="321px-MIT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1155807" cy="597707"/>
          </a:xfrm>
          <a:prstGeom prst="rect">
            <a:avLst/>
          </a:prstGeom>
        </p:spPr>
      </p:pic>
      <p:pic>
        <p:nvPicPr>
          <p:cNvPr id="20" name="Picture 19" descr="800px-Hadoop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1000"/>
            <a:ext cx="2331058" cy="603161"/>
          </a:xfrm>
          <a:prstGeom prst="rect">
            <a:avLst/>
          </a:prstGeom>
        </p:spPr>
      </p:pic>
      <p:pic>
        <p:nvPicPr>
          <p:cNvPr id="22" name="Picture 21" descr="xcloudera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49" y="457200"/>
            <a:ext cx="1733351" cy="4203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381000"/>
            <a:ext cx="8440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39014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If you’re not (yet) registered</a:t>
            </a:r>
            <a:r>
              <a:rPr lang="mr-IN" sz="36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6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39014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If you’re not (yet) registered</a:t>
            </a:r>
            <a:r>
              <a:rPr lang="mr-IN" sz="3600" b="0" kern="0" dirty="0" smtClean="0">
                <a:latin typeface="Gill Sans"/>
                <a:cs typeface="Gill Sans"/>
              </a:rPr>
              <a:t>…</a:t>
            </a:r>
            <a:endParaRPr lang="en-US" sz="3600" b="0" kern="0" dirty="0"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latin typeface="Gill Sans"/>
                <a:cs typeface="Gill Sans"/>
              </a:rPr>
              <a:t>There’s (some) hope!</a:t>
            </a:r>
            <a:endParaRPr lang="en-US" sz="24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585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If you’re not (yet) registered: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Come and find me after class for the wait list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013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Continue coming to class, sign in after every class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Note: late registration is not an excuse for late assignments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8679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 spots open up, I’ll give preference to those attending class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01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FF00"/>
                </a:solidFill>
                <a:latin typeface="Gill Sans"/>
                <a:cs typeface="Gill Sans"/>
              </a:rPr>
              <a:t>Yoda</a:t>
            </a: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:</a:t>
            </a:r>
            <a:r>
              <a:rPr lang="en-US" sz="2400" b="0" kern="0" dirty="0">
                <a:latin typeface="Gill Sans"/>
                <a:cs typeface="Gill Sans"/>
              </a:rPr>
              <a:t> You will be. You... will... be. </a:t>
            </a:r>
          </a:p>
        </p:txBody>
      </p:sp>
      <p:pic>
        <p:nvPicPr>
          <p:cNvPr id="2" name="Picture 1" descr="maxres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82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Luke:</a:t>
            </a:r>
            <a:r>
              <a:rPr lang="en-US" sz="2400" b="0" kern="0" dirty="0">
                <a:latin typeface="Gill Sans"/>
                <a:cs typeface="Gill Sans"/>
              </a:rPr>
              <a:t> I </a:t>
            </a:r>
            <a:r>
              <a:rPr lang="en-US" sz="2400" b="0" kern="0" dirty="0" smtClean="0">
                <a:latin typeface="Gill Sans"/>
                <a:cs typeface="Gill Sans"/>
              </a:rPr>
              <a:t>won’t </a:t>
            </a:r>
            <a:r>
              <a:rPr lang="en-US" sz="2400" b="0" kern="0" dirty="0">
                <a:latin typeface="Gill Sans"/>
                <a:cs typeface="Gill Sans"/>
              </a:rPr>
              <a:t>fail you. </a:t>
            </a:r>
            <a:r>
              <a:rPr lang="en-US" sz="2400" b="0" kern="0" dirty="0" smtClean="0">
                <a:latin typeface="Gill Sans"/>
                <a:cs typeface="Gill Sans"/>
              </a:rPr>
              <a:t>I’m </a:t>
            </a:r>
            <a:r>
              <a:rPr lang="en-US" sz="2400" b="0" kern="0" dirty="0">
                <a:latin typeface="Gill Sans"/>
                <a:cs typeface="Gill Sans"/>
              </a:rPr>
              <a:t>not afraid</a:t>
            </a:r>
            <a:r>
              <a:rPr lang="en-US" sz="2400" b="0" kern="0" dirty="0" smtClean="0">
                <a:latin typeface="Gill Sans"/>
                <a:cs typeface="Gill Sans"/>
              </a:rPr>
              <a:t>.</a:t>
            </a:r>
            <a:endParaRPr lang="en-US" sz="24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41696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81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Be prepared</a:t>
            </a:r>
            <a:r>
              <a:rPr lang="mr-IN" sz="3600" b="0" kern="0" dirty="0" smtClean="0">
                <a:latin typeface="Gill Sans"/>
                <a:cs typeface="Gill Sans"/>
              </a:rPr>
              <a:t>…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“Hadoop Zen”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get frustrated (take a deep breath)…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09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Those W$*#T@F! moments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Parts of the ecosystem are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still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immature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3772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We’ve come a long way since 2007, but still far to go…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Bugs, undocumented “features”, inexplicable behavior,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versions = major pain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04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patient…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00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inevitably encounter “situations” along the 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66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flexible…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62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have to be creative in workarounds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528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constructive…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92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2104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“Hadoop Zen”</a:t>
            </a: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4724400"/>
            <a:ext cx="5943600" cy="17526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74320" tIns="91440" rIns="274320" bIns="9144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To Do: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1. Bookmark course homepage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2. Get on Piazza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3. Register for </a:t>
            </a:r>
            <a:r>
              <a:rPr lang="en-US" sz="2400" b="0" kern="0" dirty="0" err="1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GitHub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 educational account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81600" y="57150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 smtClean="0">
                <a:latin typeface="Gill Sans"/>
                <a:cs typeface="Gill Sans"/>
              </a:rPr>
              <a:t>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/>
          <p:nvPr/>
        </p:nvGrpSpPr>
        <p:grpSpPr>
          <a:xfrm>
            <a:off x="381000" y="1981200"/>
            <a:ext cx="4267200" cy="792956"/>
            <a:chOff x="381000" y="1673662"/>
            <a:chExt cx="42672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Hadoop: 10K nodes, 150K cores, 150 PB (4/2014)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76200"/>
            <a:ext cx="6019800" cy="1077218"/>
            <a:chOff x="228600" y="300335"/>
            <a:chExt cx="6019800" cy="1077218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00335"/>
              <a:ext cx="219818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438400" y="300335"/>
              <a:ext cx="38100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Search index is 100+ PB (5/2014)</a:t>
              </a:r>
            </a:p>
            <a:p>
              <a:r>
                <a:rPr lang="en-US" b="0" dirty="0" err="1" smtClean="0">
                  <a:solidFill>
                    <a:srgbClr val="FF6600"/>
                  </a:solidFill>
                  <a:latin typeface="Gill Sans"/>
                  <a:cs typeface="Gill Sans"/>
                </a:rPr>
                <a:t>Bigtable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 serves 2+ EB, 600M QPS (5/2014)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8194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300 PB data in Hive + </a:t>
              </a:r>
              <a:b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6</a:t>
              </a: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00 TB/day (4/2014)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6324600" y="406400"/>
            <a:ext cx="2590800" cy="889000"/>
            <a:chOff x="4724400" y="1219200"/>
            <a:chExt cx="25908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91200" y="1422400"/>
              <a:ext cx="1524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400B pages, 10+ PB (2/2014)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052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(~2020)</a:t>
              </a:r>
              <a:endParaRPr lang="en-US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715000" y="1600200"/>
            <a:ext cx="3276600" cy="932022"/>
            <a:chOff x="5562600" y="439578"/>
            <a:chExt cx="3276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00" y="439578"/>
              <a:ext cx="3200400" cy="3404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568700"/>
            <a:ext cx="4648200" cy="850900"/>
            <a:chOff x="381000" y="3429000"/>
            <a:chExt cx="46482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42724"/>
              <a:ext cx="25908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S3: 2T objects, 1.1M request/second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  <a:endParaRPr lang="en-US" b="0" dirty="0">
                <a:solidFill>
                  <a:schemeClr val="accent6">
                    <a:lumMod val="25000"/>
                  </a:schemeClr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8600" y="1295400"/>
            <a:ext cx="5181600" cy="584776"/>
            <a:chOff x="228600" y="1295400"/>
            <a:chExt cx="5181600" cy="584776"/>
          </a:xfrm>
        </p:grpSpPr>
        <p:pic>
          <p:nvPicPr>
            <p:cNvPr id="32" name="Picture 31" descr="yahoo_logo_2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95400"/>
              <a:ext cx="2667000" cy="50673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71800" y="12954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660066"/>
                  </a:solidFill>
                  <a:latin typeface="Gill Sans"/>
                  <a:cs typeface="Gill Sans"/>
                </a:rPr>
                <a:t>19 Hadoop clusters: 600 PB, 40k servers (9/2015)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5181600" y="6129835"/>
            <a:ext cx="38862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How much data?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800600" y="16764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562600"/>
            <a:ext cx="43434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8768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49064</TotalTime>
  <Words>2481</Words>
  <Application>Microsoft Macintosh PowerPoint</Application>
  <PresentationFormat>On-screen Show (4:3)</PresentationFormat>
  <Paragraphs>583</Paragraphs>
  <Slides>57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Andale Mono</vt:lpstr>
      <vt:lpstr>Arial Black</vt:lpstr>
      <vt:lpstr>Calibri</vt:lpstr>
      <vt:lpstr>Gill Sans</vt:lpstr>
      <vt:lpstr>Helvetica Neue</vt:lpstr>
      <vt:lpstr>Symbol</vt:lpstr>
      <vt:lpstr>Wingdings</vt:lpstr>
      <vt:lpstr>Zapf Dingbats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8813</cp:revision>
  <dcterms:created xsi:type="dcterms:W3CDTF">2012-08-31T06:36:49Z</dcterms:created>
  <dcterms:modified xsi:type="dcterms:W3CDTF">2017-01-03T20:34:17Z</dcterms:modified>
  <cp:category/>
</cp:coreProperties>
</file>